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99" r:id="rId2"/>
    <p:sldId id="257" r:id="rId3"/>
    <p:sldId id="286" r:id="rId4"/>
    <p:sldId id="287" r:id="rId5"/>
    <p:sldId id="288" r:id="rId6"/>
    <p:sldId id="290" r:id="rId7"/>
    <p:sldId id="291" r:id="rId8"/>
    <p:sldId id="292" r:id="rId9"/>
    <p:sldId id="300" r:id="rId10"/>
    <p:sldId id="302" r:id="rId11"/>
    <p:sldId id="301" r:id="rId12"/>
    <p:sldId id="303" r:id="rId13"/>
    <p:sldId id="304" r:id="rId14"/>
    <p:sldId id="294" r:id="rId15"/>
    <p:sldId id="295" r:id="rId16"/>
    <p:sldId id="305" r:id="rId17"/>
    <p:sldId id="307" r:id="rId18"/>
    <p:sldId id="308" r:id="rId19"/>
    <p:sldId id="306" r:id="rId20"/>
    <p:sldId id="309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Patrick Hand SC" panose="020B0604020202020204" charset="0"/>
      <p:regular r:id="rId27"/>
    </p:embeddedFont>
    <p:embeddedFont>
      <p:font typeface="Sniglet" panose="020B0604020202020204" charset="0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hna Ravichandran" initials="KR" lastIdx="2" clrIdx="0">
    <p:extLst>
      <p:ext uri="{19B8F6BF-5375-455C-9EA6-DF929625EA0E}">
        <p15:presenceInfo xmlns:p15="http://schemas.microsoft.com/office/powerpoint/2012/main" userId="Krishna Ravichand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7F141-EADC-4211-97C5-382671234657}">
  <a:tblStyle styleId="{D597F141-EADC-4211-97C5-3826712346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330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070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19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20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4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59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5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2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103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3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99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01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9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96761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45810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72642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95804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594779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956035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73030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19365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727180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684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676725" y="1459650"/>
            <a:ext cx="33936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61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437732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28943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72646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11685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2821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991259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578031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6610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6544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9;p12">
            <a:extLst>
              <a:ext uri="{FF2B5EF4-FFF2-40B4-BE49-F238E27FC236}">
                <a16:creationId xmlns:a16="http://schemas.microsoft.com/office/drawing/2014/main" id="{F8F4BFCE-717E-4A06-AD62-CA9EE8A001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36699" y="327286"/>
            <a:ext cx="4304783" cy="1231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000" b="1" spc="-50" dirty="0">
                <a:sym typeface="Arial"/>
              </a:rPr>
              <a:t>INFO 6210 Data Management and Database Design </a:t>
            </a:r>
            <a:br>
              <a:rPr lang="en-US" sz="1700" u="none" strike="noStrike" spc="-50" dirty="0"/>
            </a:br>
            <a:endParaRPr lang="en-US" sz="1700" spc="-50" dirty="0"/>
          </a:p>
        </p:txBody>
      </p:sp>
      <p:pic>
        <p:nvPicPr>
          <p:cNvPr id="4" name="Picture 3" descr="A picture containing water, person, skiing, people&#10;&#10;Description automatically generated">
            <a:extLst>
              <a:ext uri="{FF2B5EF4-FFF2-40B4-BE49-F238E27FC236}">
                <a16:creationId xmlns:a16="http://schemas.microsoft.com/office/drawing/2014/main" id="{A047CB37-9365-4253-A4D6-7CF7EE4E0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25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4975" r="6150" b="-2"/>
          <a:stretch/>
        </p:blipFill>
        <p:spPr>
          <a:xfrm>
            <a:off x="46951" y="53162"/>
            <a:ext cx="4460352" cy="505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9CB9C821-E71D-4ABC-97ED-2CED4A137A57}"/>
              </a:ext>
            </a:extLst>
          </p:cNvPr>
          <p:cNvSpPr txBox="1">
            <a:spLocks/>
          </p:cNvSpPr>
          <p:nvPr/>
        </p:nvSpPr>
        <p:spPr>
          <a:xfrm>
            <a:off x="5038170" y="1629312"/>
            <a:ext cx="2480808" cy="285749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Team 20 – 200 OK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  <a:sym typeface="Patrick Hand SC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Amulya Rao Ravindra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Krishna Ravichandran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Sanjeev Kumar Sugumar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Sneha Ravichandran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Sriram Ravindran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Vaishnavi Gadve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78F46-84EA-4016-A7B2-EE202D850FB6}"/>
              </a:ext>
            </a:extLst>
          </p:cNvPr>
          <p:cNvSpPr txBox="1"/>
          <p:nvPr/>
        </p:nvSpPr>
        <p:spPr>
          <a:xfrm>
            <a:off x="-309673" y="256750"/>
            <a:ext cx="5173600" cy="1157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3000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Patrick Hand SC"/>
              </a:rPr>
              <a:t> </a:t>
            </a:r>
            <a:r>
              <a:rPr lang="en-US" sz="3000" b="1" cap="all" dirty="0">
                <a:latin typeface="+mj-lt"/>
                <a:ea typeface="+mj-ea"/>
                <a:cs typeface="+mj-cs"/>
                <a:sym typeface="Patrick Hand SC"/>
              </a:rPr>
              <a:t>CITIZEN  RECORD     MANAGEMENT  SYSTEM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3000" cap="all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948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337732" y="290033"/>
            <a:ext cx="5796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View – Communicable Disease  </a:t>
            </a:r>
            <a:endParaRPr lang="en-IN" sz="2800" b="1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4F7E9-B8D9-4BE7-844B-D12D1289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1" y="1073151"/>
            <a:ext cx="7074130" cy="22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6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337732" y="290033"/>
            <a:ext cx="2677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View - Result</a:t>
            </a:r>
            <a:endParaRPr lang="en-IN" sz="28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80FD09-FF3C-485A-BEE4-84556FD03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144341"/>
            <a:ext cx="7556500" cy="28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337732" y="290033"/>
            <a:ext cx="4386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Table Level Constraint </a:t>
            </a:r>
            <a:endParaRPr lang="en-IN"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EA7F02-412A-49AC-88A1-84D8E8E1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8" y="1473117"/>
            <a:ext cx="4921482" cy="2055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A02455-02D6-4E18-8B23-64D6162A8421}"/>
              </a:ext>
            </a:extLst>
          </p:cNvPr>
          <p:cNvSpPr txBox="1"/>
          <p:nvPr/>
        </p:nvSpPr>
        <p:spPr>
          <a:xfrm>
            <a:off x="6087817" y="1528091"/>
            <a:ext cx="2270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Restricts </a:t>
            </a:r>
            <a:r>
              <a:rPr lang="en-IN" dirty="0" err="1"/>
              <a:t>NationIDs</a:t>
            </a:r>
            <a:r>
              <a:rPr lang="en-IN" dirty="0"/>
              <a:t> with Criminal Records to be entered in Good Samaritan Record</a:t>
            </a:r>
          </a:p>
        </p:txBody>
      </p:sp>
    </p:spTree>
    <p:extLst>
      <p:ext uri="{BB962C8B-B14F-4D97-AF65-F5344CB8AC3E}">
        <p14:creationId xmlns:p14="http://schemas.microsoft.com/office/powerpoint/2010/main" val="405534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337732" y="290033"/>
            <a:ext cx="5840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Table Level Constraint - Result</a:t>
            </a:r>
            <a:endParaRPr lang="en-IN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15D09-F1FA-4E14-8E04-40EC05E01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1" y="983572"/>
            <a:ext cx="4635500" cy="144934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BD7EDD-1370-4BE7-893E-6A4D2BEC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1" y="2665268"/>
            <a:ext cx="5619749" cy="199113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D66091-6686-4CC3-B5DD-1E39A3F8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626" y="3316369"/>
            <a:ext cx="698682" cy="68893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859EA1-CC6B-48AE-9FCD-B1B0883F0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697" y="1192228"/>
            <a:ext cx="719566" cy="7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1C0E1-9A3A-4E59-9997-9470A24BC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" r="5" b="3301"/>
          <a:stretch/>
        </p:blipFill>
        <p:spPr>
          <a:xfrm>
            <a:off x="4483120" y="2464002"/>
            <a:ext cx="4219022" cy="2448374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B2212B-95A8-41A1-92F9-AE76E4F5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4874" y="807389"/>
            <a:ext cx="4017785" cy="2849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2A053-74DE-4F6E-8AA7-452E72AF4963}"/>
              </a:ext>
            </a:extLst>
          </p:cNvPr>
          <p:cNvSpPr txBox="1"/>
          <p:nvPr/>
        </p:nvSpPr>
        <p:spPr>
          <a:xfrm>
            <a:off x="251793" y="161444"/>
            <a:ext cx="7315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+mj-lt"/>
              </a:rPr>
              <a:t>Computed Column – Age Calculation 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33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522CA8-B290-4A4A-9D2B-71AA5468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482" y="2571750"/>
            <a:ext cx="4443442" cy="2252967"/>
          </a:xfrm>
          <a:prstGeom prst="rect">
            <a:avLst/>
          </a:prstGeom>
        </p:spPr>
      </p:pic>
      <p:pic>
        <p:nvPicPr>
          <p:cNvPr id="7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314212-2638-4D63-B26E-290CEC228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24" y="1165127"/>
            <a:ext cx="4010863" cy="2669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4D29C-F291-4DAB-9556-7F852CDC10D5}"/>
              </a:ext>
            </a:extLst>
          </p:cNvPr>
          <p:cNvSpPr txBox="1"/>
          <p:nvPr/>
        </p:nvSpPr>
        <p:spPr>
          <a:xfrm>
            <a:off x="251794" y="161444"/>
            <a:ext cx="80857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+mj-lt"/>
              </a:rPr>
              <a:t>Computed Column – Calculation of cumulative achievement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25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2259-BE6F-405E-9DB9-70E4479F0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079" y="355941"/>
            <a:ext cx="2552956" cy="4301976"/>
          </a:xfrm>
        </p:spPr>
        <p:txBody>
          <a:bodyPr/>
          <a:lstStyle/>
          <a:p>
            <a:r>
              <a:rPr lang="en-IN" sz="2800" dirty="0"/>
              <a:t>Data Visualisation</a:t>
            </a:r>
            <a:br>
              <a:rPr lang="en-IN" sz="2800" dirty="0"/>
            </a:br>
            <a:br>
              <a:rPr lang="en-IN" sz="2800" dirty="0"/>
            </a:br>
            <a:r>
              <a:rPr lang="en-IN" sz="2600" dirty="0"/>
              <a:t>Count of Cumulative Achievement by each state</a:t>
            </a:r>
            <a:br>
              <a:rPr lang="en-IN" sz="2800" dirty="0"/>
            </a:br>
            <a:br>
              <a:rPr lang="en-IN" sz="2800" dirty="0"/>
            </a:br>
            <a:endParaRPr lang="en-IN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82AE96-35B5-425C-B0C3-F3C6D9FD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92" y="355942"/>
            <a:ext cx="5582659" cy="43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9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AE11-6ECD-4AF2-9C1C-05FE54B29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255" y="231566"/>
            <a:ext cx="6806838" cy="647048"/>
          </a:xfrm>
        </p:spPr>
        <p:txBody>
          <a:bodyPr/>
          <a:lstStyle/>
          <a:p>
            <a:r>
              <a:rPr lang="en-IN" sz="2800" dirty="0"/>
              <a:t>Number of vehicles by city and state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C507C9-69E4-40BC-A71C-8292F1DB3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02" y="955694"/>
            <a:ext cx="1910961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07C497A-3F15-46BF-8802-399D944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79" y="932428"/>
            <a:ext cx="5189324" cy="3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1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4C9D-2AC9-4FE5-B36C-8B8F330E9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209" y="994410"/>
            <a:ext cx="2508015" cy="22998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EBEBEB"/>
                </a:solidFill>
              </a:rPr>
              <a:t>Types of property </a:t>
            </a: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5186748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1549A3-CDEE-4A65-8892-12F6DB72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544" y="1226408"/>
            <a:ext cx="4706688" cy="26945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45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02FE-C38D-4617-9DDE-0EC3BC623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48" y="218258"/>
            <a:ext cx="7580089" cy="683869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B61F40-AECF-4CF4-8C2D-C2C928B9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2" y="948473"/>
            <a:ext cx="71151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DD638F-2CF8-46B4-9A85-E61EDAF1E078}"/>
              </a:ext>
            </a:extLst>
          </p:cNvPr>
          <p:cNvSpPr txBox="1">
            <a:spLocks/>
          </p:cNvSpPr>
          <p:nvPr/>
        </p:nvSpPr>
        <p:spPr>
          <a:xfrm>
            <a:off x="382312" y="30916"/>
            <a:ext cx="6371118" cy="8834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tx2"/>
                </a:solidFill>
              </a:defRPr>
            </a:lvl9pPr>
          </a:lstStyle>
          <a:p>
            <a:r>
              <a:rPr lang="en-IN" sz="2800" dirty="0">
                <a:solidFill>
                  <a:srgbClr val="EBEBEB"/>
                </a:solidFill>
              </a:rPr>
              <a:t>Utility Consumption by each City</a:t>
            </a:r>
          </a:p>
        </p:txBody>
      </p:sp>
    </p:spTree>
    <p:extLst>
      <p:ext uri="{BB962C8B-B14F-4D97-AF65-F5344CB8AC3E}">
        <p14:creationId xmlns:p14="http://schemas.microsoft.com/office/powerpoint/2010/main" val="35184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37148" y="259874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defTabSz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None/>
            </a:pPr>
            <a:r>
              <a:rPr lang="en-US" sz="3200" dirty="0">
                <a:solidFill>
                  <a:schemeClr val="tx1"/>
                </a:solidFill>
              </a:rPr>
              <a:t> Agenda</a:t>
            </a:r>
            <a:endParaRPr sz="32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4C959A-3723-486B-B187-6F07D2E5464F}"/>
              </a:ext>
            </a:extLst>
          </p:cNvPr>
          <p:cNvCxnSpPr>
            <a:cxnSpLocks/>
          </p:cNvCxnSpPr>
          <p:nvPr/>
        </p:nvCxnSpPr>
        <p:spPr>
          <a:xfrm>
            <a:off x="1110781" y="2696497"/>
            <a:ext cx="6646277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47CD82-1310-4937-BA41-87835E533BEE}"/>
              </a:ext>
            </a:extLst>
          </p:cNvPr>
          <p:cNvCxnSpPr/>
          <p:nvPr/>
        </p:nvCxnSpPr>
        <p:spPr>
          <a:xfrm>
            <a:off x="1118807" y="2696497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A1CDF-C966-4A94-9C8A-65135E13549C}"/>
              </a:ext>
            </a:extLst>
          </p:cNvPr>
          <p:cNvCxnSpPr/>
          <p:nvPr/>
        </p:nvCxnSpPr>
        <p:spPr>
          <a:xfrm>
            <a:off x="2111829" y="2304611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188EB7-222D-4E4F-A606-80ED6DA230CF}"/>
              </a:ext>
            </a:extLst>
          </p:cNvPr>
          <p:cNvCxnSpPr/>
          <p:nvPr/>
        </p:nvCxnSpPr>
        <p:spPr>
          <a:xfrm>
            <a:off x="3237871" y="2696497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B59511-BD9A-4457-A0F6-3B3F4678266B}"/>
              </a:ext>
            </a:extLst>
          </p:cNvPr>
          <p:cNvCxnSpPr/>
          <p:nvPr/>
        </p:nvCxnSpPr>
        <p:spPr>
          <a:xfrm>
            <a:off x="4248418" y="2304611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5C1245-D4AC-4901-A087-0334FAB0812D}"/>
              </a:ext>
            </a:extLst>
          </p:cNvPr>
          <p:cNvCxnSpPr/>
          <p:nvPr/>
        </p:nvCxnSpPr>
        <p:spPr>
          <a:xfrm>
            <a:off x="5545129" y="2696497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904ED7-0031-4168-B541-8A3FEF9B0C3B}"/>
              </a:ext>
            </a:extLst>
          </p:cNvPr>
          <p:cNvCxnSpPr/>
          <p:nvPr/>
        </p:nvCxnSpPr>
        <p:spPr>
          <a:xfrm>
            <a:off x="6517942" y="2304611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8B1C16-1A4F-40FD-8130-73BC80FAB24B}"/>
              </a:ext>
            </a:extLst>
          </p:cNvPr>
          <p:cNvCxnSpPr/>
          <p:nvPr/>
        </p:nvCxnSpPr>
        <p:spPr>
          <a:xfrm>
            <a:off x="7751742" y="2696497"/>
            <a:ext cx="0" cy="39188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A157750-B512-4FB2-AB1F-2262341DE4E0}"/>
              </a:ext>
            </a:extLst>
          </p:cNvPr>
          <p:cNvSpPr txBox="1"/>
          <p:nvPr/>
        </p:nvSpPr>
        <p:spPr>
          <a:xfrm>
            <a:off x="306849" y="3144863"/>
            <a:ext cx="1636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buSzPts val="3000"/>
            </a:pPr>
            <a:r>
              <a:rPr lang="en-IN" sz="1600" dirty="0">
                <a:solidFill>
                  <a:schemeClr val="tx1"/>
                </a:solidFill>
                <a:latin typeface="+mj-lt"/>
                <a:sym typeface="Patrick Hand SC"/>
              </a:rPr>
              <a:t>Database  Purpose &amp; Business Rules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B3ECB-98E9-4480-84E8-19B0DD43A3E6}"/>
              </a:ext>
            </a:extLst>
          </p:cNvPr>
          <p:cNvSpPr txBox="1"/>
          <p:nvPr/>
        </p:nvSpPr>
        <p:spPr>
          <a:xfrm>
            <a:off x="2262111" y="3123514"/>
            <a:ext cx="1986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buSzPts val="3000"/>
            </a:pPr>
            <a:r>
              <a:rPr lang="en-IN" dirty="0">
                <a:solidFill>
                  <a:schemeClr val="tx1"/>
                </a:solidFill>
                <a:latin typeface="+mj-lt"/>
                <a:sym typeface="Patrick Hand SC"/>
              </a:rPr>
              <a:t>Design Implementation </a:t>
            </a:r>
          </a:p>
          <a:p>
            <a:pPr algn="ctr"/>
            <a:endParaRPr lang="en-IN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390F5-7470-438F-870A-B9D645894541}"/>
              </a:ext>
            </a:extLst>
          </p:cNvPr>
          <p:cNvSpPr txBox="1"/>
          <p:nvPr/>
        </p:nvSpPr>
        <p:spPr>
          <a:xfrm>
            <a:off x="1308815" y="1909578"/>
            <a:ext cx="1637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+mj-lt"/>
                <a:sym typeface="Patrick Hand SC"/>
              </a:rPr>
              <a:t>   ER Diagram</a:t>
            </a:r>
            <a:endParaRPr lang="en-IN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D1492A-9156-4F6B-8232-43674D8B7CD8}"/>
              </a:ext>
            </a:extLst>
          </p:cNvPr>
          <p:cNvSpPr txBox="1"/>
          <p:nvPr/>
        </p:nvSpPr>
        <p:spPr>
          <a:xfrm>
            <a:off x="7224763" y="3123514"/>
            <a:ext cx="90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buSzPts val="3000"/>
            </a:pPr>
            <a:r>
              <a:rPr lang="en-IN" sz="1600" dirty="0">
                <a:latin typeface="+mj-lt"/>
                <a:sym typeface="Patrick Hand SC"/>
              </a:rPr>
              <a:t>  </a:t>
            </a:r>
            <a:r>
              <a:rPr lang="en-IN" sz="1600" dirty="0">
                <a:solidFill>
                  <a:schemeClr val="tx1"/>
                </a:solidFill>
                <a:latin typeface="+mj-lt"/>
                <a:sym typeface="Patrick Hand SC"/>
              </a:rPr>
              <a:t> Q&amp;A</a:t>
            </a:r>
          </a:p>
          <a:p>
            <a:pPr algn="ctr"/>
            <a:endParaRPr lang="en-IN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649AC5-C73F-4747-A834-7A9F77340C2A}"/>
              </a:ext>
            </a:extLst>
          </p:cNvPr>
          <p:cNvSpPr txBox="1"/>
          <p:nvPr/>
        </p:nvSpPr>
        <p:spPr>
          <a:xfrm>
            <a:off x="5823708" y="1737502"/>
            <a:ext cx="150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+mj-lt"/>
                <a:sym typeface="Patrick Hand SC"/>
              </a:rPr>
              <a:t>Data Visualization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8DE02B-F8C9-4FA0-91CA-089B731D16C2}"/>
              </a:ext>
            </a:extLst>
          </p:cNvPr>
          <p:cNvSpPr txBox="1"/>
          <p:nvPr/>
        </p:nvSpPr>
        <p:spPr>
          <a:xfrm>
            <a:off x="4600761" y="3129476"/>
            <a:ext cx="18766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+mj-lt"/>
                <a:sym typeface="Patrick Hand SC"/>
              </a:rPr>
              <a:t>Computed columns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A0664-9721-4C27-9E08-7E8DDA830FD9}"/>
              </a:ext>
            </a:extLst>
          </p:cNvPr>
          <p:cNvSpPr txBox="1"/>
          <p:nvPr/>
        </p:nvSpPr>
        <p:spPr>
          <a:xfrm>
            <a:off x="3317727" y="1704157"/>
            <a:ext cx="18766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+mj-lt"/>
                <a:sym typeface="Patrick Hand SC"/>
              </a:rPr>
              <a:t>Views &amp; </a:t>
            </a:r>
            <a:r>
              <a:rPr lang="en-IN" sz="1600" dirty="0">
                <a:solidFill>
                  <a:schemeClr val="tx1"/>
                </a:solidFill>
                <a:latin typeface="+mj-lt"/>
                <a:sym typeface="Patrick Hand SC"/>
              </a:rPr>
              <a:t>Table Level Constraints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31536-A593-47CF-8F22-18604B6B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28725"/>
            <a:ext cx="66865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83477" y="0"/>
            <a:ext cx="419604" cy="2782231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43184" cy="51435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7B674CC3-E6DE-443B-B5B0-8AE52C37C12F}"/>
              </a:ext>
            </a:extLst>
          </p:cNvPr>
          <p:cNvSpPr txBox="1">
            <a:spLocks/>
          </p:cNvSpPr>
          <p:nvPr/>
        </p:nvSpPr>
        <p:spPr>
          <a:xfrm>
            <a:off x="3903081" y="1234440"/>
            <a:ext cx="4702076" cy="335311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dirty="0">
                <a:solidFill>
                  <a:schemeClr val="tx1"/>
                </a:solidFill>
                <a:latin typeface="+mj-lt"/>
                <a:ea typeface="+mn-ea"/>
                <a:cs typeface="+mn-cs"/>
                <a:sym typeface="Patrick Hand SC"/>
              </a:rPr>
              <a:t>Business Rules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Each citizen will have only one Phone Number entered.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For the first travel of a citizen, the country of exit will not be recorded.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A property can be owned by only one citizen.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Joint bank accounts are not allowed for a citizen.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For each citizen, a new utility record will be created.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A citizen can have only one address.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atrick Hand SC"/>
              </a:rPr>
              <a:t> </a:t>
            </a:r>
            <a:endParaRPr lang="en-US" sz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235011" y="286316"/>
            <a:ext cx="2843683" cy="214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Database Purpose: </a:t>
            </a:r>
          </a:p>
          <a:p>
            <a:pPr algn="l">
              <a:spcAft>
                <a:spcPts val="600"/>
              </a:spcAft>
            </a:pPr>
            <a:endParaRPr lang="en-US" sz="1050" dirty="0">
              <a:solidFill>
                <a:schemeClr val="accent1"/>
              </a:solidFill>
              <a:latin typeface="Patrick Hand SC"/>
              <a:sym typeface="Sniglet"/>
            </a:endParaRPr>
          </a:p>
          <a:p>
            <a:pPr algn="l">
              <a:spcAft>
                <a:spcPts val="600"/>
              </a:spcAft>
            </a:pPr>
            <a:r>
              <a:rPr lang="en-US" sz="1100" dirty="0">
                <a:solidFill>
                  <a:srgbClr val="434343"/>
                </a:solidFill>
                <a:latin typeface="Sniglet"/>
                <a:sym typeface="Sniglet"/>
              </a:rPr>
              <a:t>The purpose of this database is to create a central repository to capture and maintain information about the country's citizens. </a:t>
            </a:r>
          </a:p>
          <a:p>
            <a:pPr algn="l">
              <a:spcAft>
                <a:spcPts val="600"/>
              </a:spcAft>
            </a:pPr>
            <a:r>
              <a:rPr lang="en-US" sz="1100" dirty="0">
                <a:solidFill>
                  <a:srgbClr val="434343"/>
                </a:solidFill>
                <a:latin typeface="Sniglet"/>
                <a:sym typeface="Sniglet"/>
              </a:rPr>
              <a:t>It can only be accessed by the government and its agencies to maintain secrecy and confidentiality of</a:t>
            </a:r>
            <a:r>
              <a:rPr lang="en-US" sz="1100" dirty="0">
                <a:solidFill>
                  <a:srgbClr val="434343"/>
                </a:solidFill>
                <a:latin typeface="Sniglet"/>
              </a:rPr>
              <a:t> the citizen's information, and no other authority or individual will be allowed to access this database. </a:t>
            </a:r>
            <a:endParaRPr lang="en-IN" dirty="0"/>
          </a:p>
        </p:txBody>
      </p:sp>
      <p:pic>
        <p:nvPicPr>
          <p:cNvPr id="1028" name="Picture 4" descr="What is Database Migration? | Alooma">
            <a:extLst>
              <a:ext uri="{FF2B5EF4-FFF2-40B4-BE49-F238E27FC236}">
                <a16:creationId xmlns:a16="http://schemas.microsoft.com/office/drawing/2014/main" id="{1922C9D9-274B-4C79-AE16-F52E2CD8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4" y="2710443"/>
            <a:ext cx="2937624" cy="208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5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2F4DEF-1FCD-4BE3-BFCB-CC12E968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6" y="611230"/>
            <a:ext cx="7585716" cy="43560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DD5F5B-E59D-4201-864F-DD1C037808E9}"/>
              </a:ext>
            </a:extLst>
          </p:cNvPr>
          <p:cNvSpPr/>
          <p:nvPr/>
        </p:nvSpPr>
        <p:spPr>
          <a:xfrm>
            <a:off x="487409" y="573404"/>
            <a:ext cx="3022151" cy="1963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44AE7-79D2-4DE0-8DE1-DC0961A51F74}"/>
              </a:ext>
            </a:extLst>
          </p:cNvPr>
          <p:cNvSpPr/>
          <p:nvPr/>
        </p:nvSpPr>
        <p:spPr>
          <a:xfrm>
            <a:off x="3717879" y="1844193"/>
            <a:ext cx="1414908" cy="211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964E9-0851-49D6-9BCA-BA11EC827417}"/>
              </a:ext>
            </a:extLst>
          </p:cNvPr>
          <p:cNvSpPr txBox="1"/>
          <p:nvPr/>
        </p:nvSpPr>
        <p:spPr>
          <a:xfrm>
            <a:off x="308919" y="160638"/>
            <a:ext cx="279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+mj-lt"/>
              </a:rPr>
              <a:t> ER Diagram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5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AFB3C7-0704-4098-B147-344F169E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6" y="611230"/>
            <a:ext cx="7585716" cy="43560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0BE06A-76F1-4057-A876-FD7EBD3816FB}"/>
              </a:ext>
            </a:extLst>
          </p:cNvPr>
          <p:cNvSpPr/>
          <p:nvPr/>
        </p:nvSpPr>
        <p:spPr>
          <a:xfrm>
            <a:off x="6171912" y="3069793"/>
            <a:ext cx="1631092" cy="1778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C70AA-3669-4261-ACCB-B5106BDF074A}"/>
              </a:ext>
            </a:extLst>
          </p:cNvPr>
          <p:cNvSpPr txBox="1"/>
          <p:nvPr/>
        </p:nvSpPr>
        <p:spPr>
          <a:xfrm>
            <a:off x="308919" y="160638"/>
            <a:ext cx="260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800" dirty="0">
                <a:latin typeface="+mj-lt"/>
              </a:rPr>
              <a:t>ER Diagram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E3EF9-96B0-4606-A63D-2A40BA2EEF35}"/>
              </a:ext>
            </a:extLst>
          </p:cNvPr>
          <p:cNvSpPr/>
          <p:nvPr/>
        </p:nvSpPr>
        <p:spPr>
          <a:xfrm>
            <a:off x="5141074" y="611230"/>
            <a:ext cx="1530856" cy="1222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43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161650" y="149005"/>
            <a:ext cx="812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+mj-lt"/>
              </a:rPr>
              <a:t> Database Implementation-DDL Commands </a:t>
            </a:r>
            <a:endParaRPr lang="en-IN" sz="2800" dirty="0">
              <a:latin typeface="+mj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ED5DC-16D8-4774-83F2-58845301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383" y="908482"/>
            <a:ext cx="3962640" cy="3562793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04BCD1A-50D5-42E1-9DD5-F6118466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62217" y="908482"/>
            <a:ext cx="4159108" cy="35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0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50A6D91-8C2B-4C74-AACA-AC847CBB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1698" y="808210"/>
            <a:ext cx="4688082" cy="3934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FEA6A7-2A8C-4FA3-9670-82EE638E99A9}"/>
              </a:ext>
            </a:extLst>
          </p:cNvPr>
          <p:cNvSpPr txBox="1"/>
          <p:nvPr/>
        </p:nvSpPr>
        <p:spPr>
          <a:xfrm>
            <a:off x="379062" y="120875"/>
            <a:ext cx="850718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Database Implementation – DML Commands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73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337732" y="290033"/>
            <a:ext cx="4386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Patrick Hand SC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View – Person History  </a:t>
            </a:r>
            <a:endParaRPr lang="en-IN" sz="2800" b="1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44F3C9-ABE1-4C77-A834-B9812B4C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6" y="1120405"/>
            <a:ext cx="3527088" cy="23716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487A7A-51EA-4DB8-88BD-53FB3EFFB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004" y="1120405"/>
            <a:ext cx="3527088" cy="23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8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C03F0-4CFC-4273-9D41-90972CC71698}"/>
              </a:ext>
            </a:extLst>
          </p:cNvPr>
          <p:cNvSpPr txBox="1"/>
          <p:nvPr/>
        </p:nvSpPr>
        <p:spPr>
          <a:xfrm>
            <a:off x="268137" y="155677"/>
            <a:ext cx="6888454" cy="884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 </a:t>
            </a:r>
            <a:r>
              <a:rPr lang="en-US" sz="4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0280B8-183D-42E9-95BE-F8734D3490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2" r="1" b="6711"/>
          <a:stretch/>
        </p:blipFill>
        <p:spPr>
          <a:xfrm>
            <a:off x="514693" y="1131824"/>
            <a:ext cx="6925815" cy="2716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971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288</Words>
  <Application>Microsoft Office PowerPoint</Application>
  <PresentationFormat>On-screen Show (16:9)</PresentationFormat>
  <Paragraphs>58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Wingdings 3</vt:lpstr>
      <vt:lpstr>Century Gothic</vt:lpstr>
      <vt:lpstr>Patrick Hand SC</vt:lpstr>
      <vt:lpstr>Sniglet</vt:lpstr>
      <vt:lpstr>Ion</vt:lpstr>
      <vt:lpstr>INFO 6210 Data Management and Database Design  </vt:lpstr>
      <vt:lpstr>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Visualisation  Count of Cumulative Achievement by each state  </vt:lpstr>
      <vt:lpstr>Number of vehicles by city and state</vt:lpstr>
      <vt:lpstr>Types of property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6210 Data Management and Database Design</dc:title>
  <dc:creator>Sriram Ravindran</dc:creator>
  <cp:lastModifiedBy>Sriram Ravindran</cp:lastModifiedBy>
  <cp:revision>10</cp:revision>
  <dcterms:created xsi:type="dcterms:W3CDTF">2020-08-18T16:41:50Z</dcterms:created>
  <dcterms:modified xsi:type="dcterms:W3CDTF">2021-02-02T21:00:49Z</dcterms:modified>
</cp:coreProperties>
</file>